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Saira Medium"/>
      <p:regular r:id="rId29"/>
    </p:embeddedFont>
    <p:embeddedFont>
      <p:font typeface="Saira Medium"/>
      <p:regular r:id="rId30"/>
    </p:embeddedFont>
    <p:embeddedFont>
      <p:font typeface="Saira Medium"/>
      <p:regular r:id="rId31"/>
    </p:embeddedFont>
    <p:embeddedFont>
      <p:font typeface="Saira Medium"/>
      <p:regular r:id="rId32"/>
    </p:embeddedFont>
    <p:embeddedFont>
      <p:font typeface="Roboto"/>
      <p:regular r:id="rId33"/>
    </p:embeddedFont>
    <p:embeddedFont>
      <p:font typeface="Roboto"/>
      <p:regular r:id="rId34"/>
    </p:embeddedFont>
    <p:embeddedFont>
      <p:font typeface="Roboto"/>
      <p:regular r:id="rId35"/>
    </p:embeddedFont>
    <p:embeddedFont>
      <p:font typeface="Roboto"/>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intuitive ClassLog workflow, from lesson creation to student feedback.
The workflow consists of three key stages: lesson creation, lecture analysis, and student feedback.
In the lesson creation stage, you can leverage ClassLog's dynamic lecture plan generation to create engaging lessons tailored to your students' needs.
The lecture analysis stage offers real-time insights into your teaching performance, using ClassLog's comprehensive analysis tools.
The student feedback stage allows you to collect and analyze feedback from students, enabling you to continuously improve your teaching methods and enhance the learning experience.
The clean, minimalist illustration on the slide helps visualize this seamless workflow.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intuitive ClassLog workflow, from lesson creation to student feedback.
The workflow consists of three key stages: lesson creation, lecture analysis, and student feedback.
In the lesson creation stage, you can leverage ClassLog's dynamic lecture plan generation to create engaging lessons tailored to your students' needs.
The lecture analysis stage offers real-time insights into your teaching performance, using ClassLog's comprehensive analysis tools.
The student feedback stage allows you to collect and analyze feedback from students, enabling you to continuously improve your teaching methods and enhance the learning experience.
The clean, minimalist illustration on the slide helps visualize this seamless workflow.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3402449" y="2891433"/>
            <a:ext cx="7825502" cy="978218"/>
          </a:xfrm>
          <a:prstGeom prst="rect">
            <a:avLst/>
          </a:prstGeom>
          <a:noFill/>
          <a:ln/>
        </p:spPr>
        <p:txBody>
          <a:bodyPr wrap="none" lIns="0" tIns="0" rIns="0" bIns="0" rtlCol="0" anchor="t"/>
          <a:lstStyle/>
          <a:p>
            <a:pPr algn="ctr" indent="0" marL="0">
              <a:lnSpc>
                <a:spcPts val="7700"/>
              </a:lnSpc>
              <a:buNone/>
            </a:pPr>
            <a:r>
              <a:rPr lang="en-US" sz="6150" b="1" i="1" dirty="0">
                <a:solidFill>
                  <a:srgbClr val="FC8337"/>
                </a:solidFill>
                <a:latin typeface="Saira Medium" pitchFamily="34" charset="0"/>
                <a:ea typeface="Saira Medium" pitchFamily="34" charset="-122"/>
                <a:cs typeface="Saira Medium" pitchFamily="34" charset="-120"/>
              </a:rPr>
              <a:t>ClassLog</a:t>
            </a:r>
            <a:pPr algn="ctr" indent="0" marL="0">
              <a:lnSpc>
                <a:spcPts val="7700"/>
              </a:lnSpc>
              <a:buNone/>
            </a:pPr>
            <a:r>
              <a:rPr lang="en-US" sz="6150" dirty="0">
                <a:solidFill>
                  <a:srgbClr val="FFFFFF"/>
                </a:solidFill>
                <a:latin typeface="Saira Medium" pitchFamily="34" charset="0"/>
                <a:ea typeface="Saira Medium" pitchFamily="34" charset="-122"/>
                <a:cs typeface="Saira Medium" pitchFamily="34" charset="-120"/>
              </a:rPr>
              <a:t>  </a:t>
            </a:r>
            <a:endParaRPr lang="en-US" sz="6150" dirty="0"/>
          </a:p>
        </p:txBody>
      </p:sp>
      <p:sp>
        <p:nvSpPr>
          <p:cNvPr id="3" name="Text 1"/>
          <p:cNvSpPr/>
          <p:nvPr/>
        </p:nvSpPr>
        <p:spPr>
          <a:xfrm>
            <a:off x="4467820" y="4209812"/>
            <a:ext cx="5694640" cy="425291"/>
          </a:xfrm>
          <a:prstGeom prst="rect">
            <a:avLst/>
          </a:prstGeom>
          <a:noFill/>
          <a:ln/>
        </p:spPr>
        <p:txBody>
          <a:bodyPr wrap="none" lIns="0" tIns="0" rIns="0" bIns="0" rtlCol="0" anchor="t"/>
          <a:lstStyle/>
          <a:p>
            <a:pPr algn="ctr" indent="0" marL="0">
              <a:lnSpc>
                <a:spcPts val="3300"/>
              </a:lnSpc>
              <a:buNone/>
            </a:pPr>
            <a:r>
              <a:rPr lang="en-US" sz="2650" dirty="0">
                <a:solidFill>
                  <a:srgbClr val="FFFFFF"/>
                </a:solidFill>
                <a:latin typeface="Saira Medium" pitchFamily="34" charset="0"/>
                <a:ea typeface="Saira Medium" pitchFamily="34" charset="-122"/>
                <a:cs typeface="Saira Medium" pitchFamily="34" charset="-120"/>
              </a:rPr>
              <a:t>Your AI-Powered Teaching Assistant</a:t>
            </a:r>
            <a:endParaRPr lang="en-US" sz="2650" dirty="0"/>
          </a:p>
        </p:txBody>
      </p:sp>
      <p:sp>
        <p:nvSpPr>
          <p:cNvPr id="4" name="Text 2"/>
          <p:cNvSpPr/>
          <p:nvPr/>
        </p:nvSpPr>
        <p:spPr>
          <a:xfrm>
            <a:off x="793790" y="4975265"/>
            <a:ext cx="13042821" cy="362903"/>
          </a:xfrm>
          <a:prstGeom prst="rect">
            <a:avLst/>
          </a:prstGeom>
          <a:noFill/>
          <a:ln/>
        </p:spPr>
        <p:txBody>
          <a:bodyPr wrap="none" lIns="0" tIns="0" rIns="0" bIns="0" rtlCol="0" anchor="t"/>
          <a:lstStyle/>
          <a:p>
            <a:pPr algn="ctr" indent="0" marL="0">
              <a:lnSpc>
                <a:spcPts val="2850"/>
              </a:lnSpc>
              <a:buNone/>
            </a:pPr>
            <a:r>
              <a:rPr lang="en-US" sz="1750" b="1" dirty="0">
                <a:solidFill>
                  <a:srgbClr val="E5E0DF"/>
                </a:solidFill>
                <a:latin typeface="Roboto" pitchFamily="34" charset="0"/>
                <a:ea typeface="Roboto" pitchFamily="34" charset="-122"/>
                <a:cs typeface="Roboto" pitchFamily="34" charset="-120"/>
              </a:rPr>
              <a:t>Group 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74801" y="493871"/>
            <a:ext cx="4480798" cy="559951"/>
          </a:xfrm>
          <a:prstGeom prst="rect">
            <a:avLst/>
          </a:prstGeom>
          <a:noFill/>
          <a:ln/>
        </p:spPr>
        <p:txBody>
          <a:bodyPr wrap="none" lIns="0" tIns="0" rIns="0" bIns="0" rtlCol="0" anchor="t"/>
          <a:lstStyle/>
          <a:p>
            <a:pPr algn="ctr" indent="0" marL="0">
              <a:lnSpc>
                <a:spcPts val="4400"/>
              </a:lnSpc>
              <a:buNone/>
            </a:pPr>
            <a:r>
              <a:rPr lang="en-US" sz="3500" dirty="0">
                <a:solidFill>
                  <a:srgbClr val="FC8337"/>
                </a:solidFill>
                <a:latin typeface="Saira Medium" pitchFamily="34" charset="0"/>
                <a:ea typeface="Saira Medium" pitchFamily="34" charset="-122"/>
                <a:cs typeface="Saira Medium" pitchFamily="34" charset="-120"/>
              </a:rPr>
              <a:t>Add &amp; manage</a:t>
            </a:r>
            <a:endParaRPr lang="en-US" sz="3500" dirty="0"/>
          </a:p>
        </p:txBody>
      </p:sp>
      <p:sp>
        <p:nvSpPr>
          <p:cNvPr id="3" name="Text 1"/>
          <p:cNvSpPr/>
          <p:nvPr/>
        </p:nvSpPr>
        <p:spPr>
          <a:xfrm>
            <a:off x="5074801" y="1322665"/>
            <a:ext cx="4480798" cy="559951"/>
          </a:xfrm>
          <a:prstGeom prst="rect">
            <a:avLst/>
          </a:prstGeom>
          <a:noFill/>
          <a:ln/>
        </p:spPr>
        <p:txBody>
          <a:bodyPr wrap="none" lIns="0" tIns="0" rIns="0" bIns="0" rtlCol="0" anchor="t"/>
          <a:lstStyle/>
          <a:p>
            <a:pPr algn="ctr" indent="0" marL="0">
              <a:lnSpc>
                <a:spcPts val="4400"/>
              </a:lnSpc>
              <a:buNone/>
            </a:pPr>
            <a:r>
              <a:rPr lang="en-US" sz="3500" dirty="0">
                <a:solidFill>
                  <a:srgbClr val="FC8337"/>
                </a:solidFill>
                <a:latin typeface="Saira Medium" pitchFamily="34" charset="0"/>
                <a:ea typeface="Saira Medium" pitchFamily="34" charset="-122"/>
                <a:cs typeface="Saira Medium" pitchFamily="34" charset="-120"/>
              </a:rPr>
              <a:t>Chapters</a:t>
            </a:r>
            <a:endParaRPr lang="en-US" sz="3500" dirty="0"/>
          </a:p>
        </p:txBody>
      </p:sp>
      <p:pic>
        <p:nvPicPr>
          <p:cNvPr id="4" name="Image 0" descr="preencoded.png">    </p:cNvPr>
          <p:cNvPicPr>
            <a:picLocks noChangeAspect="1"/>
          </p:cNvPicPr>
          <p:nvPr/>
        </p:nvPicPr>
        <p:blipFill>
          <a:blip r:embed="rId1"/>
          <a:stretch>
            <a:fillRect/>
          </a:stretch>
        </p:blipFill>
        <p:spPr>
          <a:xfrm>
            <a:off x="2555558" y="2151459"/>
            <a:ext cx="9519285" cy="55842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797385" y="529590"/>
            <a:ext cx="5035629" cy="601861"/>
          </a:xfrm>
          <a:prstGeom prst="rect">
            <a:avLst/>
          </a:prstGeom>
          <a:noFill/>
          <a:ln/>
        </p:spPr>
        <p:txBody>
          <a:bodyPr wrap="none" lIns="0" tIns="0" rIns="0" bIns="0" rtlCol="0" anchor="t"/>
          <a:lstStyle/>
          <a:p>
            <a:pPr algn="ctr" indent="0" marL="0">
              <a:lnSpc>
                <a:spcPts val="4700"/>
              </a:lnSpc>
              <a:buNone/>
            </a:pPr>
            <a:r>
              <a:rPr lang="en-US" sz="3750" dirty="0">
                <a:solidFill>
                  <a:srgbClr val="FC8337"/>
                </a:solidFill>
                <a:latin typeface="Saira Medium" pitchFamily="34" charset="0"/>
                <a:ea typeface="Saira Medium" pitchFamily="34" charset="-122"/>
                <a:cs typeface="Saira Medium" pitchFamily="34" charset="-120"/>
              </a:rPr>
              <a:t>Lesson Plan Generator</a:t>
            </a:r>
            <a:endParaRPr lang="en-US" sz="3750" dirty="0"/>
          </a:p>
        </p:txBody>
      </p:sp>
      <p:pic>
        <p:nvPicPr>
          <p:cNvPr id="3" name="Image 0" descr="preencoded.png">    </p:cNvPr>
          <p:cNvPicPr>
            <a:picLocks noChangeAspect="1"/>
          </p:cNvPicPr>
          <p:nvPr/>
        </p:nvPicPr>
        <p:blipFill>
          <a:blip r:embed="rId1"/>
          <a:stretch>
            <a:fillRect/>
          </a:stretch>
        </p:blipFill>
        <p:spPr>
          <a:xfrm>
            <a:off x="674013" y="1516618"/>
            <a:ext cx="10378440" cy="5661422"/>
          </a:xfrm>
          <a:prstGeom prst="rect">
            <a:avLst/>
          </a:prstGeom>
        </p:spPr>
      </p:pic>
      <p:sp>
        <p:nvSpPr>
          <p:cNvPr id="4" name="Text 1"/>
          <p:cNvSpPr/>
          <p:nvPr/>
        </p:nvSpPr>
        <p:spPr>
          <a:xfrm>
            <a:off x="674013" y="7394615"/>
            <a:ext cx="13282374" cy="308134"/>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110276" y="1030129"/>
            <a:ext cx="640973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Lecture Notes Generator</a:t>
            </a:r>
            <a:endParaRPr lang="en-US" sz="4450" dirty="0"/>
          </a:p>
        </p:txBody>
      </p:sp>
      <p:pic>
        <p:nvPicPr>
          <p:cNvPr id="3" name="Image 0" descr="preencoded.png">    </p:cNvPr>
          <p:cNvPicPr>
            <a:picLocks noChangeAspect="1"/>
          </p:cNvPicPr>
          <p:nvPr/>
        </p:nvPicPr>
        <p:blipFill>
          <a:blip r:embed="rId1"/>
          <a:stretch>
            <a:fillRect/>
          </a:stretch>
        </p:blipFill>
        <p:spPr>
          <a:xfrm>
            <a:off x="793790" y="2192536"/>
            <a:ext cx="13042821" cy="4388882"/>
          </a:xfrm>
          <a:prstGeom prst="rect">
            <a:avLst/>
          </a:prstGeom>
        </p:spPr>
      </p:pic>
      <p:sp>
        <p:nvSpPr>
          <p:cNvPr id="4" name="Text 1"/>
          <p:cNvSpPr/>
          <p:nvPr/>
        </p:nvSpPr>
        <p:spPr>
          <a:xfrm>
            <a:off x="793790" y="683656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135761" y="479465"/>
            <a:ext cx="4358759" cy="544830"/>
          </a:xfrm>
          <a:prstGeom prst="rect">
            <a:avLst/>
          </a:prstGeom>
          <a:noFill/>
          <a:ln/>
        </p:spPr>
        <p:txBody>
          <a:bodyPr wrap="none" lIns="0" tIns="0" rIns="0" bIns="0" rtlCol="0" anchor="t"/>
          <a:lstStyle/>
          <a:p>
            <a:pPr algn="ctr" indent="0" marL="0">
              <a:lnSpc>
                <a:spcPts val="4250"/>
              </a:lnSpc>
              <a:buNone/>
            </a:pPr>
            <a:r>
              <a:rPr lang="en-US" sz="3400" dirty="0">
                <a:solidFill>
                  <a:srgbClr val="FC8337"/>
                </a:solidFill>
                <a:latin typeface="Saira Medium" pitchFamily="34" charset="0"/>
                <a:ea typeface="Saira Medium" pitchFamily="34" charset="-122"/>
                <a:cs typeface="Saira Medium" pitchFamily="34" charset="-120"/>
              </a:rPr>
              <a:t>Quiz Generation</a:t>
            </a:r>
            <a:endParaRPr lang="en-US" sz="3400" dirty="0"/>
          </a:p>
        </p:txBody>
      </p:sp>
      <p:pic>
        <p:nvPicPr>
          <p:cNvPr id="3" name="Image 0" descr="preencoded.png">    </p:cNvPr>
          <p:cNvPicPr>
            <a:picLocks noChangeAspect="1"/>
          </p:cNvPicPr>
          <p:nvPr/>
        </p:nvPicPr>
        <p:blipFill>
          <a:blip r:embed="rId1"/>
          <a:stretch>
            <a:fillRect/>
          </a:stretch>
        </p:blipFill>
        <p:spPr>
          <a:xfrm>
            <a:off x="610195" y="1372910"/>
            <a:ext cx="13410009" cy="6963251"/>
          </a:xfrm>
          <a:prstGeom prst="rect">
            <a:avLst/>
          </a:prstGeom>
        </p:spPr>
      </p:pic>
      <p:sp>
        <p:nvSpPr>
          <p:cNvPr id="4" name="Text 1"/>
          <p:cNvSpPr/>
          <p:nvPr/>
        </p:nvSpPr>
        <p:spPr>
          <a:xfrm>
            <a:off x="610195" y="8532257"/>
            <a:ext cx="13410009" cy="278844"/>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081230" y="443389"/>
            <a:ext cx="4467939" cy="503753"/>
          </a:xfrm>
          <a:prstGeom prst="rect">
            <a:avLst/>
          </a:prstGeom>
          <a:noFill/>
          <a:ln/>
        </p:spPr>
        <p:txBody>
          <a:bodyPr wrap="none" lIns="0" tIns="0" rIns="0" bIns="0" rtlCol="0" anchor="t"/>
          <a:lstStyle/>
          <a:p>
            <a:pPr algn="ctr" indent="0" marL="0">
              <a:lnSpc>
                <a:spcPts val="3950"/>
              </a:lnSpc>
              <a:buNone/>
            </a:pPr>
            <a:r>
              <a:rPr lang="en-US" sz="3150" dirty="0">
                <a:solidFill>
                  <a:srgbClr val="FC8337"/>
                </a:solidFill>
                <a:latin typeface="Saira Medium" pitchFamily="34" charset="0"/>
                <a:ea typeface="Saira Medium" pitchFamily="34" charset="-122"/>
                <a:cs typeface="Saira Medium" pitchFamily="34" charset="-120"/>
              </a:rPr>
              <a:t>Quiz Generation (cont…)</a:t>
            </a:r>
            <a:endParaRPr lang="en-US" sz="3150" dirty="0"/>
          </a:p>
        </p:txBody>
      </p:sp>
      <p:pic>
        <p:nvPicPr>
          <p:cNvPr id="3" name="Image 0" descr="preencoded.png">    </p:cNvPr>
          <p:cNvPicPr>
            <a:picLocks noChangeAspect="1"/>
          </p:cNvPicPr>
          <p:nvPr/>
        </p:nvPicPr>
        <p:blipFill>
          <a:blip r:embed="rId1"/>
          <a:stretch>
            <a:fillRect/>
          </a:stretch>
        </p:blipFill>
        <p:spPr>
          <a:xfrm>
            <a:off x="564237" y="1269563"/>
            <a:ext cx="13501926" cy="7539514"/>
          </a:xfrm>
          <a:prstGeom prst="rect">
            <a:avLst/>
          </a:prstGeom>
        </p:spPr>
      </p:pic>
      <p:sp>
        <p:nvSpPr>
          <p:cNvPr id="4" name="Text 1"/>
          <p:cNvSpPr/>
          <p:nvPr/>
        </p:nvSpPr>
        <p:spPr>
          <a:xfrm>
            <a:off x="564237" y="8990409"/>
            <a:ext cx="13501926" cy="257889"/>
          </a:xfrm>
          <a:prstGeom prst="rect">
            <a:avLst/>
          </a:prstGeom>
          <a:noFill/>
          <a:ln/>
        </p:spPr>
        <p:txBody>
          <a:bodyPr wrap="none" lIns="0" tIns="0" rIns="0" bIns="0" rtlCol="0" anchor="t"/>
          <a:lstStyle/>
          <a:p>
            <a:pPr indent="0" marL="0">
              <a:lnSpc>
                <a:spcPts val="2000"/>
              </a:lnSpc>
              <a:buNone/>
            </a:pP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159216" y="474226"/>
            <a:ext cx="4311848" cy="538996"/>
          </a:xfrm>
          <a:prstGeom prst="rect">
            <a:avLst/>
          </a:prstGeom>
          <a:noFill/>
          <a:ln/>
        </p:spPr>
        <p:txBody>
          <a:bodyPr wrap="none" lIns="0" tIns="0" rIns="0" bIns="0" rtlCol="0" anchor="t"/>
          <a:lstStyle/>
          <a:p>
            <a:pPr algn="ctr" indent="0" marL="0">
              <a:lnSpc>
                <a:spcPts val="4200"/>
              </a:lnSpc>
              <a:buNone/>
            </a:pPr>
            <a:r>
              <a:rPr lang="en-US" sz="3350" dirty="0">
                <a:solidFill>
                  <a:srgbClr val="FC8337"/>
                </a:solidFill>
                <a:latin typeface="Saira Medium" pitchFamily="34" charset="0"/>
                <a:ea typeface="Saira Medium" pitchFamily="34" charset="-122"/>
                <a:cs typeface="Saira Medium" pitchFamily="34" charset="-120"/>
              </a:rPr>
              <a:t>Video Upload</a:t>
            </a:r>
            <a:endParaRPr lang="en-US" sz="3350" dirty="0"/>
          </a:p>
        </p:txBody>
      </p:sp>
      <p:pic>
        <p:nvPicPr>
          <p:cNvPr id="3" name="Image 0" descr="preencoded.png">    </p:cNvPr>
          <p:cNvPicPr>
            <a:picLocks noChangeAspect="1"/>
          </p:cNvPicPr>
          <p:nvPr/>
        </p:nvPicPr>
        <p:blipFill>
          <a:blip r:embed="rId1"/>
          <a:stretch>
            <a:fillRect/>
          </a:stretch>
        </p:blipFill>
        <p:spPr>
          <a:xfrm>
            <a:off x="2087047" y="1358146"/>
            <a:ext cx="10456188" cy="5928717"/>
          </a:xfrm>
          <a:prstGeom prst="rect">
            <a:avLst/>
          </a:prstGeom>
        </p:spPr>
      </p:pic>
      <p:sp>
        <p:nvSpPr>
          <p:cNvPr id="4" name="Text 1"/>
          <p:cNvSpPr/>
          <p:nvPr/>
        </p:nvSpPr>
        <p:spPr>
          <a:xfrm>
            <a:off x="603647" y="7480816"/>
            <a:ext cx="13423106" cy="275987"/>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45569" y="585788"/>
            <a:ext cx="13139261" cy="6517005"/>
          </a:xfrm>
          <a:prstGeom prst="rect">
            <a:avLst/>
          </a:prstGeom>
        </p:spPr>
      </p:pic>
      <p:sp>
        <p:nvSpPr>
          <p:cNvPr id="3" name="Text 0"/>
          <p:cNvSpPr/>
          <p:nvPr/>
        </p:nvSpPr>
        <p:spPr>
          <a:xfrm>
            <a:off x="745569" y="7422237"/>
            <a:ext cx="5325428" cy="665678"/>
          </a:xfrm>
          <a:prstGeom prst="rect">
            <a:avLst/>
          </a:prstGeom>
          <a:noFill/>
          <a:ln/>
        </p:spPr>
        <p:txBody>
          <a:bodyPr wrap="none" lIns="0" tIns="0" rIns="0" bIns="0" rtlCol="0" anchor="t"/>
          <a:lstStyle/>
          <a:p>
            <a:pPr indent="0" marL="0">
              <a:lnSpc>
                <a:spcPts val="5200"/>
              </a:lnSpc>
              <a:buNone/>
            </a:pPr>
            <a:endParaRPr lang="en-US" sz="4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Tech Stack</a:t>
            </a:r>
            <a:endParaRPr lang="en-US" sz="4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508046"/>
            <a:ext cx="5670590" cy="708779"/>
          </a:xfrm>
          <a:prstGeom prst="rect">
            <a:avLst/>
          </a:prstGeom>
          <a:noFill/>
          <a:ln/>
        </p:spPr>
        <p:txBody>
          <a:bodyPr wrap="none" lIns="0" tIns="0" rIns="0" bIns="0" rtlCol="0" anchor="t"/>
          <a:lstStyle/>
          <a:p>
            <a:pPr indent="0" marL="0">
              <a:lnSpc>
                <a:spcPts val="5550"/>
              </a:lnSpc>
              <a:buNone/>
            </a:pPr>
            <a:endParaRPr lang="en-US" sz="4450" dirty="0"/>
          </a:p>
        </p:txBody>
      </p:sp>
      <p:sp>
        <p:nvSpPr>
          <p:cNvPr id="3" name="Text 1"/>
          <p:cNvSpPr/>
          <p:nvPr/>
        </p:nvSpPr>
        <p:spPr>
          <a:xfrm>
            <a:off x="793790" y="27838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Frontend</a:t>
            </a:r>
            <a:endParaRPr lang="en-US" sz="2200" dirty="0"/>
          </a:p>
        </p:txBody>
      </p:sp>
      <p:sp>
        <p:nvSpPr>
          <p:cNvPr id="4" name="Text 2"/>
          <p:cNvSpPr/>
          <p:nvPr/>
        </p:nvSpPr>
        <p:spPr>
          <a:xfrm>
            <a:off x="793790" y="3364944"/>
            <a:ext cx="2845594"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ClassLog's user interface is built using the ReactJS framework, ensuring a smooth and responsive user experience.</a:t>
            </a:r>
            <a:endParaRPr lang="en-US" sz="1750" dirty="0"/>
          </a:p>
        </p:txBody>
      </p:sp>
      <p:sp>
        <p:nvSpPr>
          <p:cNvPr id="5" name="Text 3"/>
          <p:cNvSpPr/>
          <p:nvPr/>
        </p:nvSpPr>
        <p:spPr>
          <a:xfrm>
            <a:off x="4200406" y="27838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Backend</a:t>
            </a:r>
            <a:endParaRPr lang="en-US" sz="2200" dirty="0"/>
          </a:p>
        </p:txBody>
      </p:sp>
      <p:sp>
        <p:nvSpPr>
          <p:cNvPr id="6" name="Text 4"/>
          <p:cNvSpPr/>
          <p:nvPr/>
        </p:nvSpPr>
        <p:spPr>
          <a:xfrm>
            <a:off x="4200406" y="3364944"/>
            <a:ext cx="2845594"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backend of ClassLog is powered by the Flask Python web framework, enabling efficient and scalable data processing.</a:t>
            </a:r>
            <a:endParaRPr lang="en-US" sz="1750" dirty="0"/>
          </a:p>
        </p:txBody>
      </p:sp>
      <p:sp>
        <p:nvSpPr>
          <p:cNvPr id="7" name="Text 5"/>
          <p:cNvSpPr/>
          <p:nvPr/>
        </p:nvSpPr>
        <p:spPr>
          <a:xfrm>
            <a:off x="7607022" y="27838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Database</a:t>
            </a:r>
            <a:endParaRPr lang="en-US" sz="2200" dirty="0"/>
          </a:p>
        </p:txBody>
      </p:sp>
      <p:sp>
        <p:nvSpPr>
          <p:cNvPr id="8" name="Text 6"/>
          <p:cNvSpPr/>
          <p:nvPr/>
        </p:nvSpPr>
        <p:spPr>
          <a:xfrm>
            <a:off x="7607022" y="3364944"/>
            <a:ext cx="2845594" cy="1814513"/>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application's data is securely stored in a MongoDB database, providing flexibility and scalability.</a:t>
            </a:r>
            <a:endParaRPr lang="en-US" sz="1750" dirty="0"/>
          </a:p>
        </p:txBody>
      </p:sp>
      <p:sp>
        <p:nvSpPr>
          <p:cNvPr id="9" name="Text 7"/>
          <p:cNvSpPr/>
          <p:nvPr/>
        </p:nvSpPr>
        <p:spPr>
          <a:xfrm>
            <a:off x="11013638" y="278380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Machine Learning</a:t>
            </a:r>
            <a:endParaRPr lang="en-US" sz="2200" dirty="0"/>
          </a:p>
        </p:txBody>
      </p:sp>
      <p:sp>
        <p:nvSpPr>
          <p:cNvPr id="10" name="Text 8"/>
          <p:cNvSpPr/>
          <p:nvPr/>
        </p:nvSpPr>
        <p:spPr>
          <a:xfrm>
            <a:off x="11013638" y="3364944"/>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AI features are powered by Google Gemini</a:t>
            </a:r>
            <a:endParaRPr lang="en-US" sz="1750" dirty="0"/>
          </a:p>
        </p:txBody>
      </p:sp>
      <p:sp>
        <p:nvSpPr>
          <p:cNvPr id="11" name="Text 9"/>
          <p:cNvSpPr/>
          <p:nvPr/>
        </p:nvSpPr>
        <p:spPr>
          <a:xfrm>
            <a:off x="11013638" y="4294823"/>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Transcript generation is done using OpenAI Whisper</a:t>
            </a:r>
            <a:endParaRPr lang="en-US" sz="1750" dirty="0"/>
          </a:p>
        </p:txBody>
      </p:sp>
      <p:sp>
        <p:nvSpPr>
          <p:cNvPr id="12" name="Text 10"/>
          <p:cNvSpPr/>
          <p:nvPr/>
        </p:nvSpPr>
        <p:spPr>
          <a:xfrm>
            <a:off x="11013638" y="5224701"/>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Hand Raise Detection is implemented using OpenCV</a:t>
            </a:r>
            <a:endParaRPr lang="en-US" sz="1750" dirty="0"/>
          </a:p>
        </p:txBody>
      </p:sp>
      <p:sp>
        <p:nvSpPr>
          <p:cNvPr id="13" name="Text 11"/>
          <p:cNvSpPr/>
          <p:nvPr/>
        </p:nvSpPr>
        <p:spPr>
          <a:xfrm>
            <a:off x="11013638" y="6154579"/>
            <a:ext cx="2845594"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834170" y="3352086"/>
            <a:ext cx="6961942"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Future Development Plans</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algn="ct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79846" y="1992035"/>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Market research</a:t>
            </a:r>
            <a:endParaRPr lang="en-US" sz="4450" dirty="0"/>
          </a:p>
        </p:txBody>
      </p:sp>
      <p:pic>
        <p:nvPicPr>
          <p:cNvPr id="3" name="Image 0" descr="preencoded.png">    </p:cNvPr>
          <p:cNvPicPr>
            <a:picLocks noChangeAspect="1"/>
          </p:cNvPicPr>
          <p:nvPr/>
        </p:nvPicPr>
        <p:blipFill>
          <a:blip r:embed="rId1"/>
          <a:stretch>
            <a:fillRect/>
          </a:stretch>
        </p:blipFill>
        <p:spPr>
          <a:xfrm>
            <a:off x="4502587" y="3300412"/>
            <a:ext cx="2721888" cy="2721888"/>
          </a:xfrm>
          <a:prstGeom prst="rect">
            <a:avLst/>
          </a:prstGeom>
        </p:spPr>
      </p:pic>
      <p:pic>
        <p:nvPicPr>
          <p:cNvPr id="4" name="Image 1" descr="preencoded.png">    </p:cNvPr>
          <p:cNvPicPr>
            <a:picLocks noChangeAspect="1"/>
          </p:cNvPicPr>
          <p:nvPr/>
        </p:nvPicPr>
        <p:blipFill>
          <a:blip r:embed="rId2"/>
          <a:stretch>
            <a:fillRect/>
          </a:stretch>
        </p:blipFill>
        <p:spPr>
          <a:xfrm>
            <a:off x="7405926" y="3300412"/>
            <a:ext cx="2721888" cy="27218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369582"/>
            <a:ext cx="5670590" cy="708779"/>
          </a:xfrm>
          <a:prstGeom prst="rect">
            <a:avLst/>
          </a:prstGeom>
          <a:noFill/>
          <a:ln/>
        </p:spPr>
        <p:txBody>
          <a:bodyPr wrap="none" lIns="0" tIns="0" rIns="0" bIns="0" rtlCol="0" anchor="t"/>
          <a:lstStyle/>
          <a:p>
            <a:pPr indent="0" marL="0">
              <a:lnSpc>
                <a:spcPts val="5550"/>
              </a:lnSpc>
              <a:buNone/>
            </a:pPr>
            <a:endParaRPr lang="en-US" sz="4450" dirty="0"/>
          </a:p>
        </p:txBody>
      </p:sp>
      <p:sp>
        <p:nvSpPr>
          <p:cNvPr id="3" name="Shape 1"/>
          <p:cNvSpPr/>
          <p:nvPr/>
        </p:nvSpPr>
        <p:spPr>
          <a:xfrm>
            <a:off x="793790" y="3418523"/>
            <a:ext cx="4196358" cy="2441377"/>
          </a:xfrm>
          <a:prstGeom prst="roundRect">
            <a:avLst>
              <a:gd name="adj" fmla="val 8362"/>
            </a:avLst>
          </a:prstGeom>
          <a:solidFill>
            <a:srgbClr val="030303"/>
          </a:solidFill>
          <a:ln w="22860">
            <a:solidFill>
              <a:srgbClr val="FC8337"/>
            </a:solidFill>
            <a:prstDash val="solid"/>
          </a:ln>
        </p:spPr>
      </p:sp>
      <p:sp>
        <p:nvSpPr>
          <p:cNvPr id="4" name="Text 2"/>
          <p:cNvSpPr/>
          <p:nvPr/>
        </p:nvSpPr>
        <p:spPr>
          <a:xfrm>
            <a:off x="1043464" y="366819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PDF Support</a:t>
            </a:r>
            <a:endParaRPr lang="en-US" sz="2200" dirty="0"/>
          </a:p>
        </p:txBody>
      </p:sp>
      <p:sp>
        <p:nvSpPr>
          <p:cNvPr id="5" name="Text 3"/>
          <p:cNvSpPr/>
          <p:nvPr/>
        </p:nvSpPr>
        <p:spPr>
          <a:xfrm>
            <a:off x="1043464" y="4158615"/>
            <a:ext cx="3697010"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Upcoming updates will allow users to upload PDF lecture materials for seamless integration with ClassLog's features.</a:t>
            </a:r>
            <a:endParaRPr lang="en-US" sz="1750" dirty="0"/>
          </a:p>
        </p:txBody>
      </p:sp>
      <p:sp>
        <p:nvSpPr>
          <p:cNvPr id="6" name="Shape 4"/>
          <p:cNvSpPr/>
          <p:nvPr/>
        </p:nvSpPr>
        <p:spPr>
          <a:xfrm>
            <a:off x="5216962" y="3418523"/>
            <a:ext cx="4196358" cy="2441377"/>
          </a:xfrm>
          <a:prstGeom prst="roundRect">
            <a:avLst>
              <a:gd name="adj" fmla="val 8362"/>
            </a:avLst>
          </a:prstGeom>
          <a:solidFill>
            <a:srgbClr val="030303"/>
          </a:solidFill>
          <a:ln w="22860">
            <a:solidFill>
              <a:srgbClr val="FC8337"/>
            </a:solidFill>
            <a:prstDash val="solid"/>
          </a:ln>
        </p:spPr>
      </p:sp>
      <p:sp>
        <p:nvSpPr>
          <p:cNvPr id="7" name="Text 5"/>
          <p:cNvSpPr/>
          <p:nvPr/>
        </p:nvSpPr>
        <p:spPr>
          <a:xfrm>
            <a:off x="5466636" y="366819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Real-World Testing</a:t>
            </a:r>
            <a:endParaRPr lang="en-US" sz="2200" dirty="0"/>
          </a:p>
        </p:txBody>
      </p:sp>
      <p:sp>
        <p:nvSpPr>
          <p:cNvPr id="8" name="Text 6"/>
          <p:cNvSpPr/>
          <p:nvPr/>
        </p:nvSpPr>
        <p:spPr>
          <a:xfrm>
            <a:off x="5466636" y="4158615"/>
            <a:ext cx="3697010"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ClassLog will undergo extensive real-world testing to ensure it meets the evolving needs of educators and students.</a:t>
            </a:r>
            <a:endParaRPr lang="en-US" sz="1750" dirty="0"/>
          </a:p>
        </p:txBody>
      </p:sp>
      <p:sp>
        <p:nvSpPr>
          <p:cNvPr id="9" name="Shape 7"/>
          <p:cNvSpPr/>
          <p:nvPr/>
        </p:nvSpPr>
        <p:spPr>
          <a:xfrm>
            <a:off x="9640133" y="3418523"/>
            <a:ext cx="4196358" cy="2441377"/>
          </a:xfrm>
          <a:prstGeom prst="roundRect">
            <a:avLst>
              <a:gd name="adj" fmla="val 8362"/>
            </a:avLst>
          </a:prstGeom>
          <a:solidFill>
            <a:srgbClr val="030303"/>
          </a:solidFill>
          <a:ln w="22860">
            <a:solidFill>
              <a:srgbClr val="FC8337"/>
            </a:solidFill>
            <a:prstDash val="solid"/>
          </a:ln>
        </p:spPr>
      </p:sp>
      <p:sp>
        <p:nvSpPr>
          <p:cNvPr id="10" name="Text 8"/>
          <p:cNvSpPr/>
          <p:nvPr/>
        </p:nvSpPr>
        <p:spPr>
          <a:xfrm>
            <a:off x="9889808" y="3668197"/>
            <a:ext cx="3340418" cy="354330"/>
          </a:xfrm>
          <a:prstGeom prst="rect">
            <a:avLst/>
          </a:prstGeom>
          <a:noFill/>
          <a:ln/>
        </p:spPr>
        <p:txBody>
          <a:bodyPr wrap="none" lIns="0" tIns="0" rIns="0" bIns="0" rtlCol="0" anchor="t"/>
          <a:lstStyle/>
          <a:p>
            <a:pPr indent="0" marL="0">
              <a:lnSpc>
                <a:spcPts val="2750"/>
              </a:lnSpc>
              <a:buNone/>
            </a:pPr>
            <a:r>
              <a:rPr lang="en-US" sz="2200" b="1" dirty="0">
                <a:solidFill>
                  <a:srgbClr val="E5E0DF"/>
                </a:solidFill>
                <a:latin typeface="Saira Medium" pitchFamily="34" charset="0"/>
                <a:ea typeface="Saira Medium" pitchFamily="34" charset="-122"/>
                <a:cs typeface="Saira Medium" pitchFamily="34" charset="-120"/>
              </a:rPr>
              <a:t>Continuous Improvement</a:t>
            </a:r>
            <a:endParaRPr lang="en-US" sz="2200" dirty="0"/>
          </a:p>
        </p:txBody>
      </p:sp>
      <p:sp>
        <p:nvSpPr>
          <p:cNvPr id="11" name="Text 9"/>
          <p:cNvSpPr/>
          <p:nvPr/>
        </p:nvSpPr>
        <p:spPr>
          <a:xfrm>
            <a:off x="9889808" y="4158615"/>
            <a:ext cx="3697010"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Fine-tune AI models for enhanced accuracy and performance.</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Questions ?</a:t>
            </a:r>
            <a:endParaRPr lang="en-US" sz="44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Thank You!!!</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989183"/>
            <a:ext cx="5739527" cy="708779"/>
          </a:xfrm>
          <a:prstGeom prst="rect">
            <a:avLst/>
          </a:prstGeom>
          <a:noFill/>
          <a:ln/>
        </p:spPr>
        <p:txBody>
          <a:bodyPr wrap="none" lIns="0" tIns="0" rIns="0" bIns="0" rtlCol="0" anchor="t"/>
          <a:lstStyle/>
          <a:p>
            <a:pP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Problems of a teacher</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"Teachers often spend a significant portion of their time on administrative tasks. This reduces the availability of time for lesson planning, creating class notes, analysis of class and creating quizzes.This administrative workload hampers their ability to focus on personalized instruction and enhances burnout, ultimately affecting the quality of education."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98918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Product Vision</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“Our product empowers teachers to automate generation of lesson planning, class transcription, lecture video analysis and quiz generation. We help educators reclaim time by enabling them to focus more on teaching and engaging with students through streamlined automation and intelligent tools.”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2569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Feature List</a:t>
            </a:r>
            <a:endParaRPr lang="en-US" sz="4450" dirty="0"/>
          </a:p>
        </p:txBody>
      </p:sp>
      <p:sp>
        <p:nvSpPr>
          <p:cNvPr id="3" name="Text 1"/>
          <p:cNvSpPr/>
          <p:nvPr/>
        </p:nvSpPr>
        <p:spPr>
          <a:xfrm>
            <a:off x="793790" y="4001453"/>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Dynamic Lesson Plan Generation</a:t>
            </a:r>
            <a:endParaRPr lang="en-US" sz="2200" dirty="0"/>
          </a:p>
        </p:txBody>
      </p:sp>
      <p:sp>
        <p:nvSpPr>
          <p:cNvPr id="4" name="Text 2"/>
          <p:cNvSpPr/>
          <p:nvPr/>
        </p:nvSpPr>
        <p:spPr>
          <a:xfrm>
            <a:off x="793790" y="4936927"/>
            <a:ext cx="2845594"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3"/>
          <p:cNvSpPr/>
          <p:nvPr/>
        </p:nvSpPr>
        <p:spPr>
          <a:xfrm>
            <a:off x="4200406" y="4001453"/>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Lecture Notes Generation</a:t>
            </a:r>
            <a:endParaRPr lang="en-US" sz="2200" dirty="0"/>
          </a:p>
        </p:txBody>
      </p:sp>
      <p:sp>
        <p:nvSpPr>
          <p:cNvPr id="6" name="Text 4"/>
          <p:cNvSpPr/>
          <p:nvPr/>
        </p:nvSpPr>
        <p:spPr>
          <a:xfrm>
            <a:off x="4200406" y="4936927"/>
            <a:ext cx="2845594"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7" name="Text 5"/>
          <p:cNvSpPr/>
          <p:nvPr/>
        </p:nvSpPr>
        <p:spPr>
          <a:xfrm>
            <a:off x="7607022" y="400145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Quiz Generation</a:t>
            </a:r>
            <a:endParaRPr lang="en-US" sz="2200" dirty="0"/>
          </a:p>
        </p:txBody>
      </p:sp>
      <p:sp>
        <p:nvSpPr>
          <p:cNvPr id="8" name="Text 6"/>
          <p:cNvSpPr/>
          <p:nvPr/>
        </p:nvSpPr>
        <p:spPr>
          <a:xfrm>
            <a:off x="7607022" y="4582597"/>
            <a:ext cx="2845594"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Text 7"/>
          <p:cNvSpPr/>
          <p:nvPr/>
        </p:nvSpPr>
        <p:spPr>
          <a:xfrm>
            <a:off x="11013638" y="4001453"/>
            <a:ext cx="2845594"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Lecture Video Analysis </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C8337"/>
                </a:solidFill>
                <a:latin typeface="Saira Medium" pitchFamily="34" charset="0"/>
                <a:ea typeface="Saira Medium" pitchFamily="34" charset="-122"/>
                <a:cs typeface="Saira Medium" pitchFamily="34" charset="-120"/>
              </a:rPr>
              <a:t>Workflow</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89859" y="429220"/>
            <a:ext cx="5450562" cy="487085"/>
          </a:xfrm>
          <a:prstGeom prst="rect">
            <a:avLst/>
          </a:prstGeom>
          <a:noFill/>
          <a:ln/>
        </p:spPr>
        <p:txBody>
          <a:bodyPr wrap="none" lIns="0" tIns="0" rIns="0" bIns="0" rtlCol="0" anchor="t"/>
          <a:lstStyle/>
          <a:p>
            <a:pPr algn="ctr" indent="0" marL="0">
              <a:lnSpc>
                <a:spcPts val="3800"/>
              </a:lnSpc>
              <a:buNone/>
            </a:pPr>
            <a:r>
              <a:rPr lang="en-US" sz="3050" dirty="0">
                <a:solidFill>
                  <a:srgbClr val="FC8337"/>
                </a:solidFill>
                <a:latin typeface="Saira Medium" pitchFamily="34" charset="0"/>
                <a:ea typeface="Saira Medium" pitchFamily="34" charset="-122"/>
                <a:cs typeface="Saira Medium" pitchFamily="34" charset="-120"/>
              </a:rPr>
              <a:t>Screen print of a Textbook ToC</a:t>
            </a:r>
            <a:endParaRPr lang="en-US" sz="3050" dirty="0"/>
          </a:p>
        </p:txBody>
      </p:sp>
      <p:pic>
        <p:nvPicPr>
          <p:cNvPr id="3" name="Image 0" descr="preencoded.png">    </p:cNvPr>
          <p:cNvPicPr>
            <a:picLocks noChangeAspect="1"/>
          </p:cNvPicPr>
          <p:nvPr/>
        </p:nvPicPr>
        <p:blipFill>
          <a:blip r:embed="rId1"/>
          <a:stretch>
            <a:fillRect/>
          </a:stretch>
        </p:blipFill>
        <p:spPr>
          <a:xfrm>
            <a:off x="5098018" y="1228011"/>
            <a:ext cx="4434245" cy="6147673"/>
          </a:xfrm>
          <a:prstGeom prst="rect">
            <a:avLst/>
          </a:prstGeom>
        </p:spPr>
      </p:pic>
      <p:sp>
        <p:nvSpPr>
          <p:cNvPr id="4" name="Text 1"/>
          <p:cNvSpPr/>
          <p:nvPr/>
        </p:nvSpPr>
        <p:spPr>
          <a:xfrm>
            <a:off x="545544" y="7551063"/>
            <a:ext cx="13539311" cy="249317"/>
          </a:xfrm>
          <a:prstGeom prst="rect">
            <a:avLst/>
          </a:prstGeom>
          <a:noFill/>
          <a:ln/>
        </p:spPr>
        <p:txBody>
          <a:bodyPr wrap="none" lIns="0" tIns="0" rIns="0" bIns="0" rtlCol="0" anchor="t"/>
          <a:lstStyle/>
          <a:p>
            <a:pPr indent="0" marL="0">
              <a:lnSpc>
                <a:spcPts val="1950"/>
              </a:lnSpc>
              <a:buNone/>
            </a:pP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116104" y="484584"/>
            <a:ext cx="8398073" cy="550188"/>
          </a:xfrm>
          <a:prstGeom prst="rect">
            <a:avLst/>
          </a:prstGeom>
          <a:noFill/>
          <a:ln/>
        </p:spPr>
        <p:txBody>
          <a:bodyPr wrap="none" lIns="0" tIns="0" rIns="0" bIns="0" rtlCol="0" anchor="t"/>
          <a:lstStyle/>
          <a:p>
            <a:pPr algn="ctr" indent="0" marL="0">
              <a:lnSpc>
                <a:spcPts val="4300"/>
              </a:lnSpc>
              <a:buNone/>
            </a:pPr>
            <a:r>
              <a:rPr lang="en-US" sz="3450" dirty="0">
                <a:solidFill>
                  <a:srgbClr val="FC8337"/>
                </a:solidFill>
                <a:latin typeface="Saira Medium" pitchFamily="34" charset="0"/>
                <a:ea typeface="Saira Medium" pitchFamily="34" charset="-122"/>
                <a:cs typeface="Saira Medium" pitchFamily="34" charset="-120"/>
              </a:rPr>
              <a:t>Teacher can Add, Remove &amp; Edit Subjects</a:t>
            </a:r>
            <a:endParaRPr lang="en-US" sz="3450" dirty="0"/>
          </a:p>
        </p:txBody>
      </p:sp>
      <p:sp>
        <p:nvSpPr>
          <p:cNvPr id="3" name="Text 1"/>
          <p:cNvSpPr/>
          <p:nvPr/>
        </p:nvSpPr>
        <p:spPr>
          <a:xfrm>
            <a:off x="5114449" y="1298853"/>
            <a:ext cx="4401503" cy="550188"/>
          </a:xfrm>
          <a:prstGeom prst="rect">
            <a:avLst/>
          </a:prstGeom>
          <a:noFill/>
          <a:ln/>
        </p:spPr>
        <p:txBody>
          <a:bodyPr wrap="none" lIns="0" tIns="0" rIns="0" bIns="0" rtlCol="0" anchor="t"/>
          <a:lstStyle/>
          <a:p>
            <a:pPr algn="ctr" indent="0" marL="0">
              <a:lnSpc>
                <a:spcPts val="4300"/>
              </a:lnSpc>
              <a:buNone/>
            </a:pPr>
            <a:r>
              <a:rPr lang="en-US" sz="3450" dirty="0">
                <a:solidFill>
                  <a:srgbClr val="FC8337"/>
                </a:solidFill>
                <a:latin typeface="Saira Medium" pitchFamily="34" charset="0"/>
                <a:ea typeface="Saira Medium" pitchFamily="34" charset="-122"/>
                <a:cs typeface="Saira Medium" pitchFamily="34" charset="-120"/>
              </a:rPr>
              <a:t>on the Dashboard</a:t>
            </a:r>
            <a:endParaRPr lang="en-US" sz="3450" dirty="0"/>
          </a:p>
        </p:txBody>
      </p:sp>
      <p:pic>
        <p:nvPicPr>
          <p:cNvPr id="4" name="Image 0" descr="preencoded.png">    </p:cNvPr>
          <p:cNvPicPr>
            <a:picLocks noChangeAspect="1"/>
          </p:cNvPicPr>
          <p:nvPr/>
        </p:nvPicPr>
        <p:blipFill>
          <a:blip r:embed="rId1"/>
          <a:stretch>
            <a:fillRect/>
          </a:stretch>
        </p:blipFill>
        <p:spPr>
          <a:xfrm>
            <a:off x="2962513" y="2113121"/>
            <a:ext cx="8705374" cy="5152072"/>
          </a:xfrm>
          <a:prstGeom prst="rect">
            <a:avLst/>
          </a:prstGeom>
        </p:spPr>
      </p:pic>
      <p:sp>
        <p:nvSpPr>
          <p:cNvPr id="5" name="Text 2"/>
          <p:cNvSpPr/>
          <p:nvPr/>
        </p:nvSpPr>
        <p:spPr>
          <a:xfrm>
            <a:off x="616148" y="7463195"/>
            <a:ext cx="13398103" cy="281702"/>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22056" y="504468"/>
            <a:ext cx="4586168" cy="573286"/>
          </a:xfrm>
          <a:prstGeom prst="rect">
            <a:avLst/>
          </a:prstGeom>
          <a:noFill/>
          <a:ln/>
        </p:spPr>
        <p:txBody>
          <a:bodyPr wrap="none" lIns="0" tIns="0" rIns="0" bIns="0" rtlCol="0" anchor="t"/>
          <a:lstStyle/>
          <a:p>
            <a:pPr algn="ctr" indent="0" marL="0">
              <a:lnSpc>
                <a:spcPts val="4500"/>
              </a:lnSpc>
              <a:buNone/>
            </a:pPr>
            <a:r>
              <a:rPr lang="en-US" sz="3600" dirty="0">
                <a:solidFill>
                  <a:srgbClr val="FC8337"/>
                </a:solidFill>
                <a:latin typeface="Saira Medium" pitchFamily="34" charset="0"/>
                <a:ea typeface="Saira Medium" pitchFamily="34" charset="-122"/>
                <a:cs typeface="Saira Medium" pitchFamily="34" charset="-120"/>
              </a:rPr>
              <a:t>Chapters of a subject</a:t>
            </a:r>
            <a:endParaRPr lang="en-US" sz="3600" dirty="0"/>
          </a:p>
        </p:txBody>
      </p:sp>
      <p:pic>
        <p:nvPicPr>
          <p:cNvPr id="3" name="Image 0" descr="preencoded.png">    </p:cNvPr>
          <p:cNvPicPr>
            <a:picLocks noChangeAspect="1"/>
          </p:cNvPicPr>
          <p:nvPr/>
        </p:nvPicPr>
        <p:blipFill>
          <a:blip r:embed="rId1"/>
          <a:stretch>
            <a:fillRect/>
          </a:stretch>
        </p:blipFill>
        <p:spPr>
          <a:xfrm>
            <a:off x="641985" y="1444585"/>
            <a:ext cx="13346430" cy="6599753"/>
          </a:xfrm>
          <a:prstGeom prst="rect">
            <a:avLst/>
          </a:prstGeom>
        </p:spPr>
      </p:pic>
      <p:sp>
        <p:nvSpPr>
          <p:cNvPr id="4" name="Text 1"/>
          <p:cNvSpPr/>
          <p:nvPr/>
        </p:nvSpPr>
        <p:spPr>
          <a:xfrm>
            <a:off x="641985" y="8250674"/>
            <a:ext cx="13346430" cy="293489"/>
          </a:xfrm>
          <a:prstGeom prst="rect">
            <a:avLst/>
          </a:prstGeom>
          <a:noFill/>
          <a:ln/>
        </p:spPr>
        <p:txBody>
          <a:bodyPr wrap="none" lIns="0" tIns="0" rIns="0" bIns="0" rtlCol="0" anchor="t"/>
          <a:lstStyle/>
          <a:p>
            <a:pPr indent="0" marL="0">
              <a:lnSpc>
                <a:spcPts val="2300"/>
              </a:lnSpc>
              <a:buNone/>
            </a:pP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2024-11-20T10:34:43Z</dcterms:created>
  <dcterms:modified xsi:type="dcterms:W3CDTF">2024-11-20T10:34:43Z</dcterms:modified>
</cp:coreProperties>
</file>